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56" r:id="rId2"/>
    <p:sldId id="259" r:id="rId3"/>
    <p:sldId id="260" r:id="rId4"/>
    <p:sldId id="284" r:id="rId5"/>
    <p:sldId id="268" r:id="rId6"/>
    <p:sldId id="293" r:id="rId7"/>
    <p:sldId id="286" r:id="rId8"/>
    <p:sldId id="289" r:id="rId9"/>
    <p:sldId id="285" r:id="rId10"/>
    <p:sldId id="290" r:id="rId11"/>
    <p:sldId id="262" r:id="rId12"/>
    <p:sldId id="274" r:id="rId13"/>
    <p:sldId id="291" r:id="rId14"/>
    <p:sldId id="278" r:id="rId15"/>
    <p:sldId id="283" r:id="rId16"/>
    <p:sldId id="292" r:id="rId17"/>
    <p:sldId id="264" r:id="rId18"/>
    <p:sldId id="263" r:id="rId19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FF1D45A-62EB-477E-BA92-142009B3CD95}" type="datetimeFigureOut">
              <a:rPr lang="fr-CA" smtClean="0"/>
              <a:t>2022-10-22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35E4F0A-9890-4C26-9900-A3C9AFDB3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8905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2EAF5-7534-46A4-AE12-D3D84260BE81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372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46C5-0629-4180-A853-2916C89F2E2E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021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E559E-901B-43C5-9735-2F44C5643871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60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2FA08-1389-424C-9291-1DF57E92D81C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610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EC8-BD41-46AA-A21B-1D03144B3579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048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CE3E7-61D1-473C-A706-E9C716428A37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0961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8A31F-0A1D-423B-903B-8C513F85B383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744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31DCB-4365-4D0D-BB0D-0695294D8D58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184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D231-63C1-431C-A10F-EE7BD535F606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51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6385-F282-4304-9BDD-D122A8930A48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83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B56C-35A6-43EC-8DE1-D1440B4130DF}" type="datetime1">
              <a:rPr lang="fr-CA" smtClean="0"/>
              <a:t>2022-10-22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908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E149-420E-4BDC-AE79-F16A5D56DD8E}" type="datetime1">
              <a:rPr lang="fr-CA" smtClean="0"/>
              <a:t>2022-10-22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969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02C3-C557-4368-93D5-A325A73BAE16}" type="datetime1">
              <a:rPr lang="fr-CA" smtClean="0"/>
              <a:t>2022-10-22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167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4189-D288-4264-93B8-7679A926B7DE}" type="datetime1">
              <a:rPr lang="fr-CA" smtClean="0"/>
              <a:t>2022-10-22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333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E7FAC-C04A-41BE-9867-27B422D2B3FF}" type="datetime1">
              <a:rPr lang="fr-CA" smtClean="0"/>
              <a:t>2022-10-22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249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EFB7-6789-4896-A767-C4A0ED69802B}" type="datetime1">
              <a:rPr lang="fr-CA" smtClean="0"/>
              <a:t>2022-10-22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091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A2C8-C1C0-4D5A-AFEA-1CC17E51395F}" type="datetime1">
              <a:rPr lang="fr-CA" smtClean="0"/>
              <a:t>2022-10-22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EB385B-5C59-4A84-9F60-79DE4A930D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58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cid:C7BF90B0-9827-4498-AB54-BB7746CF80AE" TargetMode="External"/><Relationship Id="rId13" Type="http://schemas.openxmlformats.org/officeDocument/2006/relationships/image" Target="../media/image23.jpeg"/><Relationship Id="rId18" Type="http://schemas.openxmlformats.org/officeDocument/2006/relationships/image" Target="cid:BBBDF882-E870-46D1-BB2F-58FC922ADBB6" TargetMode="External"/><Relationship Id="rId3" Type="http://schemas.openxmlformats.org/officeDocument/2006/relationships/image" Target="../media/image2.tiff"/><Relationship Id="rId7" Type="http://schemas.openxmlformats.org/officeDocument/2006/relationships/image" Target="../media/image20.jpeg"/><Relationship Id="rId12" Type="http://schemas.openxmlformats.org/officeDocument/2006/relationships/image" Target="cid:44366FD2-1F41-4F4A-871B-24C2C930B0C7" TargetMode="External"/><Relationship Id="rId17" Type="http://schemas.openxmlformats.org/officeDocument/2006/relationships/image" Target="../media/image25.jpeg"/><Relationship Id="rId2" Type="http://schemas.openxmlformats.org/officeDocument/2006/relationships/hyperlink" Target="http://www.parentsfransaskois.ca/" TargetMode="External"/><Relationship Id="rId16" Type="http://schemas.openxmlformats.org/officeDocument/2006/relationships/image" Target="cid:8E69DB9B-868A-42CB-8B74-24D1E608553C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11" Type="http://schemas.openxmlformats.org/officeDocument/2006/relationships/image" Target="../media/image22.jpeg"/><Relationship Id="rId5" Type="http://schemas.openxmlformats.org/officeDocument/2006/relationships/image" Target="../media/image4.png"/><Relationship Id="rId15" Type="http://schemas.openxmlformats.org/officeDocument/2006/relationships/image" Target="../media/image24.jpeg"/><Relationship Id="rId10" Type="http://schemas.openxmlformats.org/officeDocument/2006/relationships/image" Target="cid:09588424-5B0E-42C5-8387-81A6A1738624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21.jpeg"/><Relationship Id="rId14" Type="http://schemas.openxmlformats.org/officeDocument/2006/relationships/image" Target="cid:1DB9C3B1-EE4C-46EA-87B2-3C98DA529E5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8484F459-2A74-450B-89CA-F85E8FE3075D" TargetMode="External"/><Relationship Id="rId13" Type="http://schemas.openxmlformats.org/officeDocument/2006/relationships/image" Target="../media/image29.jpeg"/><Relationship Id="rId3" Type="http://schemas.openxmlformats.org/officeDocument/2006/relationships/hyperlink" Target="http://www.parentsfransaskois.ca/" TargetMode="External"/><Relationship Id="rId7" Type="http://schemas.openxmlformats.org/officeDocument/2006/relationships/image" Target="../media/image26.jpeg"/><Relationship Id="rId12" Type="http://schemas.openxmlformats.org/officeDocument/2006/relationships/image" Target="cid:954B7C59-0CE7-4A0C-B710-27A8189BAC73" TargetMode="External"/><Relationship Id="rId2" Type="http://schemas.openxmlformats.org/officeDocument/2006/relationships/image" Target="../media/image1.jpg"/><Relationship Id="rId16" Type="http://schemas.openxmlformats.org/officeDocument/2006/relationships/image" Target="cid:246568F5-F901-410D-B5B0-C65858478846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8.jpeg"/><Relationship Id="rId5" Type="http://schemas.openxmlformats.org/officeDocument/2006/relationships/image" Target="../media/image3.jpeg"/><Relationship Id="rId15" Type="http://schemas.openxmlformats.org/officeDocument/2006/relationships/image" Target="../media/image30.jpeg"/><Relationship Id="rId10" Type="http://schemas.openxmlformats.org/officeDocument/2006/relationships/image" Target="cid:0EE1FBD2-D5B5-4161-A80C-2F2519C2F673" TargetMode="External"/><Relationship Id="rId4" Type="http://schemas.openxmlformats.org/officeDocument/2006/relationships/image" Target="../media/image2.tiff"/><Relationship Id="rId9" Type="http://schemas.openxmlformats.org/officeDocument/2006/relationships/image" Target="../media/image27.jpeg"/><Relationship Id="rId14" Type="http://schemas.openxmlformats.org/officeDocument/2006/relationships/image" Target="cid:AC1640F5-3670-4710-8F24-2060F1FF94C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www.parentsfransaskois.ca/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www.parentsfransaskois.ca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37.png"/><Relationship Id="rId4" Type="http://schemas.openxmlformats.org/officeDocument/2006/relationships/image" Target="../media/image2.tiff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arentsfransaskois.ca/" TargetMode="External"/><Relationship Id="rId5" Type="http://schemas.openxmlformats.org/officeDocument/2006/relationships/image" Target="../media/image1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tiff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entsfransaskois.ca/" TargetMode="External"/><Relationship Id="rId7" Type="http://schemas.openxmlformats.org/officeDocument/2006/relationships/hyperlink" Target="https://view.genial.ly/609ebc1352822f0d65bbcccd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cid:1B93EFCA-5A6F-4B8F-95A5-2D28E1FD044F" TargetMode="External"/><Relationship Id="rId13" Type="http://schemas.openxmlformats.org/officeDocument/2006/relationships/image" Target="../media/image18.jpeg"/><Relationship Id="rId3" Type="http://schemas.openxmlformats.org/officeDocument/2006/relationships/hyperlink" Target="http://www.parentsfransaskois.ca/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7.jpeg"/><Relationship Id="rId2" Type="http://schemas.openxmlformats.org/officeDocument/2006/relationships/image" Target="../media/image1.jpg"/><Relationship Id="rId16" Type="http://schemas.openxmlformats.org/officeDocument/2006/relationships/image" Target="cid:51498F47-374F-4360-80AC-C9CA9699082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cid:7F180621-1979-4451-88E9-BD82E3405F13" TargetMode="External"/><Relationship Id="rId5" Type="http://schemas.openxmlformats.org/officeDocument/2006/relationships/image" Target="../media/image3.jpeg"/><Relationship Id="rId15" Type="http://schemas.openxmlformats.org/officeDocument/2006/relationships/image" Target="../media/image19.jpeg"/><Relationship Id="rId10" Type="http://schemas.openxmlformats.org/officeDocument/2006/relationships/image" Target="../media/image16.jpeg"/><Relationship Id="rId4" Type="http://schemas.openxmlformats.org/officeDocument/2006/relationships/image" Target="../media/image2.tiff"/><Relationship Id="rId9" Type="http://schemas.openxmlformats.org/officeDocument/2006/relationships/image" Target="../media/image15.jpeg"/><Relationship Id="rId14" Type="http://schemas.openxmlformats.org/officeDocument/2006/relationships/image" Target="cid:805C39ED-DD6A-4B74-A003-9BB6FACB15C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11C368-A1E9-425C-A45B-6F5F2CD8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2389" y="1415233"/>
            <a:ext cx="7891245" cy="2097504"/>
          </a:xfrm>
        </p:spPr>
        <p:txBody>
          <a:bodyPr>
            <a:noAutofit/>
          </a:bodyPr>
          <a:lstStyle/>
          <a:p>
            <a:pPr algn="ctr"/>
            <a:r>
              <a:rPr lang="fr-CA" sz="4000" b="1" dirty="0">
                <a:solidFill>
                  <a:schemeClr val="tx1"/>
                </a:solidFill>
              </a:rPr>
              <a:t>Rapport de la direction générale</a:t>
            </a:r>
            <a:br>
              <a:rPr lang="fr-CA" sz="4000" b="1" dirty="0">
                <a:solidFill>
                  <a:schemeClr val="tx1"/>
                </a:solidFill>
              </a:rPr>
            </a:br>
            <a:r>
              <a:rPr lang="fr-CA" sz="4000" b="1" dirty="0">
                <a:solidFill>
                  <a:schemeClr val="tx1"/>
                </a:solidFill>
              </a:rPr>
              <a:t>Assemblé Générale Annuelle</a:t>
            </a:r>
            <a:br>
              <a:rPr lang="fr-CA" sz="4000" b="1" dirty="0">
                <a:solidFill>
                  <a:schemeClr val="tx1"/>
                </a:solidFill>
              </a:rPr>
            </a:br>
            <a:r>
              <a:rPr lang="fr-CA" sz="4000" b="1" dirty="0">
                <a:solidFill>
                  <a:schemeClr val="tx1"/>
                </a:solidFill>
              </a:rPr>
              <a:t>22 octobre 2022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64D822-92A3-428F-80C1-4AB726399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2389" y="4499660"/>
            <a:ext cx="6957270" cy="624729"/>
          </a:xfrm>
        </p:spPr>
        <p:txBody>
          <a:bodyPr/>
          <a:lstStyle/>
          <a:p>
            <a:r>
              <a:rPr lang="fr-CA" b="1" dirty="0">
                <a:solidFill>
                  <a:schemeClr val="tx1"/>
                </a:solidFill>
              </a:rPr>
              <a:t>Présenté par: Abdallah Oumalek, Directeur général de l’APF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9D72093E-8F02-43A8-8A31-628B8C04492B}"/>
              </a:ext>
            </a:extLst>
          </p:cNvPr>
          <p:cNvSpPr txBox="1">
            <a:spLocks/>
          </p:cNvSpPr>
          <p:nvPr/>
        </p:nvSpPr>
        <p:spPr>
          <a:xfrm>
            <a:off x="1442193" y="5344973"/>
            <a:ext cx="6957270" cy="624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b="1" dirty="0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2351D0-F6FA-46A1-A9EA-266372C5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3574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41E90F1-C5DE-4BE0-83F4-56F4616422F9}"/>
              </a:ext>
            </a:extLst>
          </p:cNvPr>
          <p:cNvSpPr txBox="1">
            <a:spLocks/>
          </p:cNvSpPr>
          <p:nvPr/>
        </p:nvSpPr>
        <p:spPr>
          <a:xfrm>
            <a:off x="537142" y="1043567"/>
            <a:ext cx="9969623" cy="499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15000"/>
              </a:lnSpc>
            </a:pPr>
            <a:endParaRPr lang="fr-C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8CA2432-3C22-4D5C-8566-048F4F489425}"/>
              </a:ext>
            </a:extLst>
          </p:cNvPr>
          <p:cNvSpPr txBox="1">
            <a:spLocks/>
          </p:cNvSpPr>
          <p:nvPr/>
        </p:nvSpPr>
        <p:spPr>
          <a:xfrm>
            <a:off x="1779355" y="1915114"/>
            <a:ext cx="6778813" cy="428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endParaRPr lang="fr-CA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63EA2A-B6AC-4D70-A401-E6D50991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10</a:t>
            </a:fld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3DD10C-9B5D-86A5-0D71-951FEFBC59F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7664" cy="6811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BB080E-1313-D337-3935-BB77DB28E3A9}"/>
              </a:ext>
            </a:extLst>
          </p:cNvPr>
          <p:cNvSpPr txBox="1"/>
          <p:nvPr/>
        </p:nvSpPr>
        <p:spPr>
          <a:xfrm>
            <a:off x="1383300" y="122190"/>
            <a:ext cx="238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rgbClr val="FF0000"/>
                </a:solidFill>
              </a:rPr>
              <a:t>Centre éducatif Chacha – Ouverture 2022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892616-A9E6-A417-5A6B-AACA470289EC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966" y="2635516"/>
            <a:ext cx="3166864" cy="422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6A3D65-C63B-B36F-4E83-BCC0E07E69F0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64" y="3298504"/>
            <a:ext cx="4827321" cy="350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E1FE67C-8D89-E9E1-D5BF-19AB19D50961}"/>
              </a:ext>
            </a:extLst>
          </p:cNvPr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9" y="3790111"/>
            <a:ext cx="4098565" cy="301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760BD4-FCD3-85EB-1A7E-6468D86B665E}"/>
              </a:ext>
            </a:extLst>
          </p:cNvPr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" y="678442"/>
            <a:ext cx="4272114" cy="320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10CFE6-5CFF-A9D7-BF3F-55940FA921EC}"/>
              </a:ext>
            </a:extLst>
          </p:cNvPr>
          <p:cNvPicPr>
            <a:picLocks noChangeAspect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83" y="9563"/>
            <a:ext cx="4827321" cy="362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CA34489-E84C-B3CB-6548-00A0179F7C63}"/>
              </a:ext>
            </a:extLst>
          </p:cNvPr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204" y="12657"/>
            <a:ext cx="3527796" cy="2645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070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6388177-FF4B-4388-A192-AFEDDC3B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11</a:t>
            </a:fld>
            <a:endParaRPr lang="fr-CA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B0CB9AE-D4B6-4DAE-B17D-2717C9BFA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6620" y="200293"/>
            <a:ext cx="4556412" cy="507751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fr-CA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Axe 2 </a:t>
            </a:r>
            <a:r>
              <a:rPr lang="fr-CA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Communication et promotion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F92553-B794-D41B-632C-5A0DD2603CCD}"/>
              </a:ext>
            </a:extLst>
          </p:cNvPr>
          <p:cNvSpPr txBox="1">
            <a:spLocks/>
          </p:cNvSpPr>
          <p:nvPr/>
        </p:nvSpPr>
        <p:spPr>
          <a:xfrm>
            <a:off x="698740" y="1048966"/>
            <a:ext cx="9316528" cy="49923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Embauche d'un travailleur autonome à temps partiel pour la coordination des communications en novembre 2021.   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Lancement du nouveau site web de l'APF en mai 2022 (nouveau contenu, nouvelles rubriques, meilleure navigation sur cellulaire et meilleure référencement).  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4816 personnes ont visionné le contenu de l'APF sur sa page Facebook d'avril 2021 à mars 2022. 63 nouvelles personnes ont aimé la page pour atteindre 613 (+41.7%).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Consolidation des nouvelles pages de l'APF sur Twitter et Instagram avec respectivement 70 et 159 abonnés.  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  <a:ea typeface="+mn-lt"/>
                <a:cs typeface="+mn-lt"/>
              </a:rPr>
              <a:t>Lancement d'une nouvelle infolettre (le courrier des parents) destiné à 150 abonnés avec un excellent taux d'ouverture de 53,6%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Accompagnement en communication d'une nouvelle garderie en milieu familial et d'un nouveau centre éducatif à Saskatoon. 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Production de plusieurs dizaines d'affiches et de visuels pour les activités de l'APF.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35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41E90F1-C5DE-4BE0-83F4-56F4616422F9}"/>
              </a:ext>
            </a:extLst>
          </p:cNvPr>
          <p:cNvSpPr txBox="1">
            <a:spLocks/>
          </p:cNvSpPr>
          <p:nvPr/>
        </p:nvSpPr>
        <p:spPr>
          <a:xfrm>
            <a:off x="537142" y="1043567"/>
            <a:ext cx="9969623" cy="499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15000"/>
              </a:lnSpc>
            </a:pPr>
            <a:endParaRPr lang="fr-C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8CA2432-3C22-4D5C-8566-048F4F489425}"/>
              </a:ext>
            </a:extLst>
          </p:cNvPr>
          <p:cNvSpPr txBox="1">
            <a:spLocks/>
          </p:cNvSpPr>
          <p:nvPr/>
        </p:nvSpPr>
        <p:spPr>
          <a:xfrm>
            <a:off x="1779355" y="1915114"/>
            <a:ext cx="6778813" cy="428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endParaRPr lang="fr-CA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00F0E6-6258-485E-AC54-D3EB36E0F0E4}"/>
              </a:ext>
            </a:extLst>
          </p:cNvPr>
          <p:cNvSpPr txBox="1"/>
          <p:nvPr/>
        </p:nvSpPr>
        <p:spPr>
          <a:xfrm>
            <a:off x="2447365" y="259663"/>
            <a:ext cx="5732929" cy="618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lvl="0" indent="-342900" algn="just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"/>
              <a:defRPr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fr-CA" dirty="0"/>
              <a:t>Axe 3 : Partenariats et collaborations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63EA2A-B6AC-4D70-A401-E6D50991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12</a:t>
            </a:fld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32D658-3956-5E69-5EF6-CEDFA438C039}"/>
              </a:ext>
            </a:extLst>
          </p:cNvPr>
          <p:cNvSpPr txBox="1">
            <a:spLocks/>
          </p:cNvSpPr>
          <p:nvPr/>
        </p:nvSpPr>
        <p:spPr>
          <a:xfrm>
            <a:off x="689542" y="1195967"/>
            <a:ext cx="9969623" cy="47499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15000"/>
              </a:lnSpc>
            </a:pPr>
            <a:endParaRPr lang="fr-C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Entente avec Collège Mathieu (</a:t>
            </a:r>
            <a:r>
              <a:rPr lang="fr-C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Littératie familiale</a:t>
            </a: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- 15000 dollars annuellement;</a:t>
            </a:r>
          </a:p>
          <a:p>
            <a:pPr marL="342900" lvl="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Entente avec le RSFS – Projet Petite Enfance en Santé</a:t>
            </a:r>
          </a:p>
          <a:p>
            <a:pPr marL="34290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Suite- Entente  avec le RSFS- Projet Accompagnement santé.</a:t>
            </a:r>
          </a:p>
          <a:p>
            <a:pPr marL="34290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Leadership du </a:t>
            </a:r>
            <a:r>
              <a:rPr lang="fr-C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Réseau d’Appui à la Petite Enfance (RDPE: APF, CEF, ACF, CM, CECS et RSFS).</a:t>
            </a:r>
          </a:p>
          <a:p>
            <a:pPr marL="342900" lvl="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Participations aux rencontres communautaires du </a:t>
            </a:r>
            <a:r>
              <a:rPr lang="fr-C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Forum Associatif et Institutionnel </a:t>
            </a: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dont l’ACF est le leader;</a:t>
            </a:r>
          </a:p>
          <a:p>
            <a:pPr marL="342900" lvl="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Participations aux rencontre de la </a:t>
            </a:r>
            <a:r>
              <a:rPr lang="fr-C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en Éducation;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avec CEF pour la création de la fédération des centres éducatifs fransaskois;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Suivi de la collaboration au </a:t>
            </a:r>
            <a:r>
              <a:rPr lang="fr-C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 ‘’Mieux vivre ensemble communautaire’’ </a:t>
            </a:r>
            <a:r>
              <a:rPr lang="fr-C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Partenariat Provincial Interculturel. Commandite par l’APF du module 2 ‘’Micro-agressions et préjugés inconscients: et si on en parlait?’’</a:t>
            </a:r>
          </a:p>
        </p:txBody>
      </p:sp>
    </p:spTree>
    <p:extLst>
      <p:ext uri="{BB962C8B-B14F-4D97-AF65-F5344CB8AC3E}">
        <p14:creationId xmlns:p14="http://schemas.microsoft.com/office/powerpoint/2010/main" val="14360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509622" cy="678442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41E90F1-C5DE-4BE0-83F4-56F4616422F9}"/>
              </a:ext>
            </a:extLst>
          </p:cNvPr>
          <p:cNvSpPr txBox="1">
            <a:spLocks/>
          </p:cNvSpPr>
          <p:nvPr/>
        </p:nvSpPr>
        <p:spPr>
          <a:xfrm>
            <a:off x="537142" y="1043567"/>
            <a:ext cx="9969623" cy="499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15000"/>
              </a:lnSpc>
            </a:pPr>
            <a:endParaRPr lang="fr-C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8CA2432-3C22-4D5C-8566-048F4F489425}"/>
              </a:ext>
            </a:extLst>
          </p:cNvPr>
          <p:cNvSpPr txBox="1">
            <a:spLocks/>
          </p:cNvSpPr>
          <p:nvPr/>
        </p:nvSpPr>
        <p:spPr>
          <a:xfrm>
            <a:off x="1779355" y="1915114"/>
            <a:ext cx="6778813" cy="428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endParaRPr lang="fr-CA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63EA2A-B6AC-4D70-A401-E6D50991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13</a:t>
            </a:fld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6682B-FEDC-4BB7-8FE3-9DD469621D83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25716"/>
            <a:ext cx="5144871" cy="385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CA1826-BE6D-E802-1D9F-9DEB2B080EF3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97" y="96823"/>
            <a:ext cx="4442903" cy="333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54563B-98B8-FE66-C613-1C2E035018F7}"/>
              </a:ext>
            </a:extLst>
          </p:cNvPr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70" y="4132053"/>
            <a:ext cx="3634596" cy="272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71101E-E9BC-771A-46AA-2549BD6945C3}"/>
              </a:ext>
            </a:extLst>
          </p:cNvPr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07" y="4684143"/>
            <a:ext cx="3390870" cy="200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97C872-F740-00E3-A744-8172B2532130}"/>
              </a:ext>
            </a:extLst>
          </p:cNvPr>
          <p:cNvPicPr>
            <a:picLocks noChangeAspect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26" y="0"/>
            <a:ext cx="5486400" cy="4337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397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7664" cy="68113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2A7E04-14B4-40A6-93D3-B35652AE06CE}"/>
              </a:ext>
            </a:extLst>
          </p:cNvPr>
          <p:cNvSpPr txBox="1"/>
          <p:nvPr/>
        </p:nvSpPr>
        <p:spPr>
          <a:xfrm>
            <a:off x="2542470" y="221981"/>
            <a:ext cx="6355836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71700" lvl="4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fr-C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Axe 4 : Finance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D10CAC-0F7B-4B26-B31E-B6F02E6ECFF1}"/>
              </a:ext>
            </a:extLst>
          </p:cNvPr>
          <p:cNvSpPr txBox="1"/>
          <p:nvPr/>
        </p:nvSpPr>
        <p:spPr>
          <a:xfrm>
            <a:off x="795350" y="823597"/>
            <a:ext cx="95362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Financements de base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Ministère du Patrimoine Canadien  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Ministère de l’Éducation de la Saskatchewan (langue première)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 nationale des parents francophones (CNPF) 1: Projet: Voir Loin (parents outillés, parents engagés pour le développement social)</a:t>
            </a:r>
          </a:p>
          <a:p>
            <a:pPr lvl="1"/>
            <a:endParaRPr lang="fr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Financements de projets ponctuels: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CNPF 2: Construction identitaire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CNPF 3: Intégration des nouveaux arrivants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ACUFC: Formation et performance</a:t>
            </a:r>
          </a:p>
          <a:p>
            <a:pPr lvl="1"/>
            <a:endParaRPr lang="fr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Subventions partenaires: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Collège Mathieu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RSFS- Accompagnement santé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CECS: JCT</a:t>
            </a:r>
          </a:p>
          <a:p>
            <a:pPr marL="914400" lvl="1" indent="-457200">
              <a:buFont typeface="+mj-lt"/>
              <a:buAutoNum type="alphaLcPeriod"/>
            </a:pPr>
            <a:endParaRPr lang="fr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Fonds à venir (2022-2023)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CNPF / Econo-coop: Accompagnement des services de gardes 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Réseau pour le développement de l’alphabétisme et des compétences (RESDAC)</a:t>
            </a:r>
          </a:p>
          <a:p>
            <a:pPr marL="914400" lvl="1" indent="-457200">
              <a:buFont typeface="+mj-lt"/>
              <a:buAutoNum type="alphaLcParenR"/>
            </a:pPr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Ministère de l’Éducation de la Saskatchewan (langue seconde)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E10C61-D835-4FA0-953E-871305D6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0354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7664" cy="68113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E10C61-D835-4FA0-953E-871305D6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15</a:t>
            </a:fld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1AD47E-7363-4E1E-9BE8-FE91FF0BF990}"/>
              </a:ext>
            </a:extLst>
          </p:cNvPr>
          <p:cNvSpPr txBox="1"/>
          <p:nvPr/>
        </p:nvSpPr>
        <p:spPr>
          <a:xfrm>
            <a:off x="1646940" y="1795138"/>
            <a:ext cx="430443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fr-C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Autres initiatives</a:t>
            </a:r>
          </a:p>
        </p:txBody>
      </p:sp>
      <p:pic>
        <p:nvPicPr>
          <p:cNvPr id="17" name="Image 1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E78C5C2-A2E5-4AD6-B643-F8029586F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057" y="4183811"/>
            <a:ext cx="5708943" cy="26741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81C9C5-5652-5E6D-C7F4-1A8CC3E25562}"/>
              </a:ext>
            </a:extLst>
          </p:cNvPr>
          <p:cNvSpPr txBox="1"/>
          <p:nvPr/>
        </p:nvSpPr>
        <p:spPr>
          <a:xfrm>
            <a:off x="1646940" y="159443"/>
            <a:ext cx="3177918" cy="4178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342900" lvl="0" indent="-342900" algn="just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"/>
              <a:defRPr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fr-CA" dirty="0"/>
              <a:t>Axe 5 : Gouvernance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F05CE7-7068-3E19-502C-E6511E0351AE}"/>
              </a:ext>
            </a:extLst>
          </p:cNvPr>
          <p:cNvSpPr txBox="1"/>
          <p:nvPr/>
        </p:nvSpPr>
        <p:spPr>
          <a:xfrm>
            <a:off x="629728" y="676470"/>
            <a:ext cx="4973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Politiques et lignes de conduites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Mise-à-jour et formation du personnel et conseil d’administration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0E8176-311D-CB7B-1D54-6F043FB14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6391" y="553661"/>
            <a:ext cx="6407843" cy="34489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0808A99-539D-73E9-1BC4-241E2B7FB625}"/>
              </a:ext>
            </a:extLst>
          </p:cNvPr>
          <p:cNvSpPr txBox="1"/>
          <p:nvPr/>
        </p:nvSpPr>
        <p:spPr>
          <a:xfrm>
            <a:off x="629728" y="2469000"/>
            <a:ext cx="4973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Finalisation du site web APF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 de création de la fédération des centres éducatifs fransaskois </a:t>
            </a:r>
          </a:p>
        </p:txBody>
      </p:sp>
      <p:pic>
        <p:nvPicPr>
          <p:cNvPr id="21" name="Image 20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ADB3DD8A-5100-4DD9-BFA3-DA9F5A4D63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336" y="3868259"/>
            <a:ext cx="6158237" cy="28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10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859E53-93A7-F9C3-DC93-F9CD98C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61" y="1979435"/>
            <a:ext cx="4144832" cy="3880773"/>
          </a:xfrm>
        </p:spPr>
        <p:txBody>
          <a:bodyPr/>
          <a:lstStyle/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M. Edgard </a:t>
            </a:r>
            <a:r>
              <a:rPr lang="fr-CA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Assoua</a:t>
            </a:r>
            <a:endParaRPr lang="fr-CA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Mme Sylvie Simo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M. Mustapha Agouzoul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M. Guy-Gérard Ngako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Mme Hélène Grimard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M. Marouf Sobabi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Mme Kahina Yahoo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Mme Sonia Djene Epse Wansi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M. Appolinaire Ngankam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1CF2FB-537B-A8B6-28CB-FCF8400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16</a:t>
            </a:fld>
            <a:endParaRPr lang="fr-C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16637C-B378-092F-7924-59B79975F374}"/>
              </a:ext>
            </a:extLst>
          </p:cNvPr>
          <p:cNvSpPr txBox="1"/>
          <p:nvPr/>
        </p:nvSpPr>
        <p:spPr>
          <a:xfrm>
            <a:off x="2647232" y="242248"/>
            <a:ext cx="43671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Remerciements aux membres du conseil d’administration et 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au personnel</a:t>
            </a:r>
          </a:p>
          <a:p>
            <a:pPr algn="ctr"/>
            <a:r>
              <a:rPr lang="fr-CA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Année 2021-2022</a:t>
            </a:r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FAAB07-450C-C259-4A4E-28F3F776C750}"/>
              </a:ext>
            </a:extLst>
          </p:cNvPr>
          <p:cNvSpPr txBox="1"/>
          <p:nvPr/>
        </p:nvSpPr>
        <p:spPr>
          <a:xfrm>
            <a:off x="1716658" y="1268083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Conseil d’administration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FD7B149-414D-695A-40BE-C612A82A951F}"/>
              </a:ext>
            </a:extLst>
          </p:cNvPr>
          <p:cNvSpPr txBox="1"/>
          <p:nvPr/>
        </p:nvSpPr>
        <p:spPr>
          <a:xfrm>
            <a:off x="5572664" y="1273834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Personnel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18B5874-223F-B9BC-DA23-402D5F6D10BC}"/>
              </a:ext>
            </a:extLst>
          </p:cNvPr>
          <p:cNvSpPr txBox="1">
            <a:spLocks/>
          </p:cNvSpPr>
          <p:nvPr/>
        </p:nvSpPr>
        <p:spPr>
          <a:xfrm>
            <a:off x="5572664" y="2074326"/>
            <a:ext cx="5154476" cy="3339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Abdallah Oumalek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Béatrice Madodo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Jeanne Curinyana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Robbie Miller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Laeticia Mwayuma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Josiane Thadal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Sarah Epampia</a:t>
            </a:r>
          </a:p>
          <a:p>
            <a:r>
              <a:rPr lang="fr-CA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Mehdi Jaouhari (contractuel en communication)</a:t>
            </a:r>
          </a:p>
        </p:txBody>
      </p:sp>
    </p:spTree>
    <p:extLst>
      <p:ext uri="{BB962C8B-B14F-4D97-AF65-F5344CB8AC3E}">
        <p14:creationId xmlns:p14="http://schemas.microsoft.com/office/powerpoint/2010/main" val="998954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11C368-A1E9-425C-A45B-6F5F2CD8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8075" y="200293"/>
            <a:ext cx="6778813" cy="507751"/>
          </a:xfrm>
        </p:spPr>
        <p:txBody>
          <a:bodyPr>
            <a:noAutofit/>
          </a:bodyPr>
          <a:lstStyle/>
          <a:p>
            <a:pPr algn="ctr"/>
            <a:r>
              <a:rPr lang="fr-CA" sz="2000" b="1" dirty="0">
                <a:solidFill>
                  <a:schemeClr val="tx1"/>
                </a:solidFill>
              </a:rPr>
              <a:t>Merci aux bailleurs de fonds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9D72093E-8F02-43A8-8A31-628B8C04492B}"/>
              </a:ext>
            </a:extLst>
          </p:cNvPr>
          <p:cNvSpPr txBox="1">
            <a:spLocks/>
          </p:cNvSpPr>
          <p:nvPr/>
        </p:nvSpPr>
        <p:spPr>
          <a:xfrm>
            <a:off x="1442193" y="5344973"/>
            <a:ext cx="6957270" cy="624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b="1" dirty="0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288C47-E57B-469E-9F0D-948678016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24" y="1332891"/>
            <a:ext cx="4889979" cy="17617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5440CB-9D0C-420C-BCA2-917C1BC3B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4098" y="1817177"/>
            <a:ext cx="3735935" cy="1439794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75DDB7B-3E46-41B3-B189-74AE9666F0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32" y="3450749"/>
            <a:ext cx="2159423" cy="112233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0296BD-4180-4854-AEC9-CAE54AF06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2765" y="3702875"/>
            <a:ext cx="2792325" cy="110816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72D70D-1F64-49AA-8A6C-2360755F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90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D8E3E997-8F30-4495-A7B3-1D370FCA0633}"/>
              </a:ext>
            </a:extLst>
          </p:cNvPr>
          <p:cNvSpPr txBox="1">
            <a:spLocks/>
          </p:cNvSpPr>
          <p:nvPr/>
        </p:nvSpPr>
        <p:spPr>
          <a:xfrm>
            <a:off x="2298075" y="200293"/>
            <a:ext cx="6778813" cy="507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CA" sz="2000" b="1" dirty="0">
                <a:solidFill>
                  <a:schemeClr val="tx1"/>
                </a:solidFill>
              </a:rPr>
              <a:t>Merci aux partenaires et commanditaires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B01D27-D966-41D3-AC48-12AFC6D7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0569"/>
            <a:ext cx="4328535" cy="40922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C06020-2F91-4000-B326-2C52C6239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642" y="852357"/>
            <a:ext cx="4328535" cy="60056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FD6027A-A748-452B-B34A-B98DB28AA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96569"/>
            <a:ext cx="3939881" cy="134123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539FA9-E8EF-498B-BDC1-100CB32B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976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5FF5354-2C21-4C42-964D-C5A3BFB3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C38D4D-417B-4289-8748-EB3B8A6B2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48EC66-FDA9-4F74-9761-4F87538F2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D6647D0E-FFC9-49A5-8570-9A48A5FC1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D9349D3D-AD9F-4DF7-BEAF-B8D305A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8877D2F-B440-4031-959F-4E8750520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869BE8DA-4049-4B08-ABD6-16F8C0262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4B4446B5-237B-4328-A1D2-C2525EA3E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DE559DAC-EDB8-425E-A5FD-40E307035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68DEB9B7-ED80-41EB-9218-3B47B5259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9CBBD20C-6115-44EF-8CD6-A3F66D20D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11C368-A1E9-425C-A45B-6F5F2CD8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214" y="609601"/>
            <a:ext cx="5771788" cy="814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ctr"/>
            <a:r>
              <a:rPr lang="en-US" sz="3600" dirty="0">
                <a:solidFill>
                  <a:srgbClr val="0070C0"/>
                </a:solidFill>
              </a:rPr>
              <a:t>Rapport de direction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1328" y="1380224"/>
            <a:ext cx="2596281" cy="70748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7334" y="2536860"/>
            <a:ext cx="1996855" cy="118110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ECAC0D6-3091-416A-A5A0-3EA0D5244141}"/>
              </a:ext>
            </a:extLst>
          </p:cNvPr>
          <p:cNvSpPr txBox="1"/>
          <p:nvPr/>
        </p:nvSpPr>
        <p:spPr>
          <a:xfrm>
            <a:off x="3311883" y="2088929"/>
            <a:ext cx="724759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Ce rapport a pour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objectif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de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vous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donner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une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idée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générale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des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réalisations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de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l’APF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durant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l’année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2021-22. Il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est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structuré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selon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les axes du plan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d’action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2019-2024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issu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de la planification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stratégique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2019-2024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annexe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de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ce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rapport.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Les axes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sont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les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suivants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: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Axe 1 du plan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d’action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2019-24: Services et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activités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;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Axe 2 du plan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d’action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2019-24: Communication et promotion;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Axe 3 du plan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d’action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2019-24: 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Partenariats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et collaborations;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Axe 4 du plan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d’action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2019-24: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Financement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;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Axe 5 du plan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d’action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2019-24: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Gouvernance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4"/>
          <a:srcRect r="4929"/>
          <a:stretch>
            <a:fillRect/>
          </a:stretch>
        </p:blipFill>
        <p:spPr>
          <a:xfrm>
            <a:off x="466459" y="4616266"/>
            <a:ext cx="2596281" cy="118110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6C5BA63-BD16-453D-A8D9-D1B20897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FEB385B-5C59-4A84-9F60-79DE4A930DC2}" type="slidenum">
              <a:rPr lang="en-US" smtClean="0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6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11C368-A1E9-425C-A45B-6F5F2CD8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641" y="200293"/>
            <a:ext cx="7794594" cy="507751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fr-CA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Axe 1 : Services et activités</a:t>
            </a:r>
            <a:endParaRPr lang="fr-CA" sz="2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64D822-92A3-428F-80C1-4AB726399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299" y="1129496"/>
            <a:ext cx="8774884" cy="4763869"/>
          </a:xfrm>
        </p:spPr>
        <p:txBody>
          <a:bodyPr>
            <a:normAutofit/>
          </a:bodyPr>
          <a:lstStyle/>
          <a:p>
            <a:pPr algn="l"/>
            <a:r>
              <a:rPr lang="fr-CA" sz="1800" b="1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Centre d’Appui à la Famille et à l’Enfance (CAFE) (Regina, Saskatoon, Prince Albert)</a:t>
            </a:r>
            <a:endParaRPr lang="fr-CA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fr-CA" sz="16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260 rencontres CAFE pour un total de </a:t>
            </a:r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3344</a:t>
            </a:r>
            <a:r>
              <a:rPr lang="fr-CA" sz="16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participants (851 adultes et </a:t>
            </a:r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2493</a:t>
            </a:r>
            <a:r>
              <a:rPr lang="fr-CA" sz="16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enfants).</a:t>
            </a:r>
          </a:p>
          <a:p>
            <a:pPr algn="just"/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fr-CA" sz="16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formations de Gardiens avertis (cours de garde aux enfants de 11 and et plus):</a:t>
            </a:r>
          </a:p>
          <a:p>
            <a:pPr algn="just"/>
            <a:r>
              <a:rPr lang="fr-CA" sz="16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avec un total de </a:t>
            </a:r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  <a:r>
              <a:rPr lang="fr-CA" sz="16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jeunes.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CA" sz="1200" i="1" kern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et support financier du RSFS (projet Départ en Santé et Accompagnement santé).</a:t>
            </a:r>
          </a:p>
          <a:p>
            <a:pPr algn="l"/>
            <a:r>
              <a:rPr lang="fr-CA" sz="1800" b="1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Groupes de jeux</a:t>
            </a:r>
          </a:p>
          <a:p>
            <a:pPr algn="l"/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Bellegarde, </a:t>
            </a:r>
            <a:r>
              <a:rPr lang="fr-CA" sz="1600" kern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Debden</a:t>
            </a:r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Moose </a:t>
            </a:r>
            <a:r>
              <a:rPr lang="fr-CA" sz="1600" kern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Jaw</a:t>
            </a:r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North </a:t>
            </a:r>
            <a:r>
              <a:rPr lang="fr-CA" sz="1600" kern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Battleford</a:t>
            </a:r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et Ponteix.</a:t>
            </a:r>
          </a:p>
          <a:p>
            <a:pPr algn="l"/>
            <a:r>
              <a:rPr lang="fr-CA" sz="16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28 rencontres pour un total de 360 participants (130 adultes et 230 enfants).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CA" sz="1200" i="1" kern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et support financier du Collège Mathieu avec un apport financier et de formation.</a:t>
            </a:r>
          </a:p>
          <a:p>
            <a:pPr algn="l"/>
            <a:r>
              <a:rPr lang="fr-CA" sz="1800" b="1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Centre de Ressources </a:t>
            </a:r>
            <a:r>
              <a:rPr lang="fr-CA" sz="1800" b="1" i="1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</a:t>
            </a:r>
            <a:r>
              <a:rPr lang="fr-CA" sz="1800" b="1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ducatives à la Petite Enfance (</a:t>
            </a:r>
            <a:r>
              <a:rPr lang="fr-CA" sz="1800" i="1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CRÉPE</a:t>
            </a:r>
            <a:r>
              <a:rPr lang="fr-CA" sz="1800" b="1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fr-CA" sz="1200" i="1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A" sz="12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Familles, Centres Éducatifs en Petite Enfance (CEPE), Garderies Francophones en milieu familial (GFF) et Écoles primaires de la province.</a:t>
            </a:r>
          </a:p>
          <a:p>
            <a:pPr algn="l"/>
            <a:r>
              <a:rPr lang="fr-CA" b="1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Prêt de service du stagiaire d’été aux CEPE</a:t>
            </a:r>
          </a:p>
          <a:p>
            <a:pPr algn="l"/>
            <a:r>
              <a:rPr lang="fr-CA" sz="12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Une Stagiaire d’été  pour 6 semaines au Centre éducatif Félix le Chat (Saskatoon).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9D72093E-8F02-43A8-8A31-628B8C04492B}"/>
              </a:ext>
            </a:extLst>
          </p:cNvPr>
          <p:cNvSpPr txBox="1">
            <a:spLocks/>
          </p:cNvSpPr>
          <p:nvPr/>
        </p:nvSpPr>
        <p:spPr>
          <a:xfrm>
            <a:off x="1442193" y="5344973"/>
            <a:ext cx="7726974" cy="624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b="1" dirty="0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26E929-253F-415F-BE85-04B273AF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073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7664" cy="68113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E10C61-D835-4FA0-953E-871305D6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4</a:t>
            </a:fld>
            <a:endParaRPr lang="fr-CA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3C6D234-9969-4BE2-9280-E6CE9F010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01727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C06182-90EF-4E6F-9264-9BEB3148A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351" y="-3"/>
            <a:ext cx="76132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EDD65C-256A-4423-9588-0F79098D4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1" name="Image 10" descr="Une image contenant ciel, extérieur, rive&#10;&#10;Description générée automatiquement">
            <a:extLst>
              <a:ext uri="{FF2B5EF4-FFF2-40B4-BE49-F238E27FC236}">
                <a16:creationId xmlns:a16="http://schemas.microsoft.com/office/drawing/2014/main" id="{9A47D88B-6476-EB38-D006-C96DE58B4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6" name="Image 15" descr="Une image contenant intérieur, personne, garçon, jeune&#10;&#10;Description générée automatiquement">
            <a:extLst>
              <a:ext uri="{FF2B5EF4-FFF2-40B4-BE49-F238E27FC236}">
                <a16:creationId xmlns:a16="http://schemas.microsoft.com/office/drawing/2014/main" id="{B92E465F-BA60-E245-35CE-739F49FFB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9436" y="3419411"/>
            <a:ext cx="3929816" cy="2947362"/>
          </a:xfrm>
          <a:prstGeom prst="rect">
            <a:avLst/>
          </a:prstGeom>
        </p:spPr>
      </p:pic>
      <p:pic>
        <p:nvPicPr>
          <p:cNvPr id="25" name="Image 2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681A7583-BE4F-F8EA-BFAA-7EE48F8FC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518" y="1157189"/>
            <a:ext cx="3808431" cy="2856323"/>
          </a:xfrm>
          <a:prstGeom prst="rect">
            <a:avLst/>
          </a:prstGeom>
        </p:spPr>
      </p:pic>
      <p:pic>
        <p:nvPicPr>
          <p:cNvPr id="27" name="Image 2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ACF7CF3A-B4AC-DD18-89D8-A595F755F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8715" y="444099"/>
            <a:ext cx="3369944" cy="2527458"/>
          </a:xfrm>
          <a:prstGeom prst="rect">
            <a:avLst/>
          </a:prstGeom>
        </p:spPr>
      </p:pic>
      <p:pic>
        <p:nvPicPr>
          <p:cNvPr id="29" name="Image 28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D6483365-F9F2-F4F1-C7EE-2284395A3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1900" y="3829605"/>
            <a:ext cx="3415091" cy="2561318"/>
          </a:xfrm>
          <a:prstGeom prst="rect">
            <a:avLst/>
          </a:prstGeom>
        </p:spPr>
      </p:pic>
      <p:pic>
        <p:nvPicPr>
          <p:cNvPr id="31" name="Image 30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FC42027F-8BF9-5F7A-3E74-6B8F32F09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849" y="4518491"/>
            <a:ext cx="2604232" cy="19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11C368-A1E9-425C-A45B-6F5F2CD8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4008" y="200293"/>
            <a:ext cx="8185211" cy="507751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fr-CA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Axe 1 : Services et activités (Suite)</a:t>
            </a:r>
            <a:endParaRPr lang="fr-CA" sz="2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9D72093E-8F02-43A8-8A31-628B8C04492B}"/>
              </a:ext>
            </a:extLst>
          </p:cNvPr>
          <p:cNvSpPr txBox="1">
            <a:spLocks/>
          </p:cNvSpPr>
          <p:nvPr/>
        </p:nvSpPr>
        <p:spPr>
          <a:xfrm>
            <a:off x="1442193" y="5344973"/>
            <a:ext cx="7726974" cy="624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b="1" dirty="0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B6B5B9-7E01-4B48-8771-83D74B23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5</a:t>
            </a:fld>
            <a:endParaRPr lang="fr-CA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100C5B29-50BB-4359-B109-0CE66C7D0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4794" y="714258"/>
            <a:ext cx="6878973" cy="417980"/>
          </a:xfrm>
        </p:spPr>
        <p:txBody>
          <a:bodyPr>
            <a:normAutofit/>
          </a:bodyPr>
          <a:lstStyle/>
          <a:p>
            <a:pPr algn="ctr"/>
            <a:r>
              <a:rPr lang="fr-FR" sz="1400" b="1" u="sng" kern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Programmation- Activités réalisées du 1</a:t>
            </a:r>
            <a:r>
              <a:rPr lang="fr-FR" sz="1400" b="1" u="sng" kern="14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1400" b="1" u="sng" kern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avril 2021 au 31 mars 2022</a:t>
            </a:r>
            <a:endParaRPr lang="fr-CA" sz="1400" u="sng" kern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C42D13-E2E1-D5EA-E472-E0632AF91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135054"/>
              </p:ext>
            </p:extLst>
          </p:nvPr>
        </p:nvGraphicFramePr>
        <p:xfrm>
          <a:off x="707789" y="1085842"/>
          <a:ext cx="9773305" cy="498097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16877">
                  <a:extLst>
                    <a:ext uri="{9D8B030D-6E8A-4147-A177-3AD203B41FA5}">
                      <a16:colId xmlns:a16="http://schemas.microsoft.com/office/drawing/2014/main" val="3382401333"/>
                    </a:ext>
                  </a:extLst>
                </a:gridCol>
                <a:gridCol w="2771709">
                  <a:extLst>
                    <a:ext uri="{9D8B030D-6E8A-4147-A177-3AD203B41FA5}">
                      <a16:colId xmlns:a16="http://schemas.microsoft.com/office/drawing/2014/main" val="4118881211"/>
                    </a:ext>
                  </a:extLst>
                </a:gridCol>
                <a:gridCol w="2450145">
                  <a:extLst>
                    <a:ext uri="{9D8B030D-6E8A-4147-A177-3AD203B41FA5}">
                      <a16:colId xmlns:a16="http://schemas.microsoft.com/office/drawing/2014/main" val="3714547436"/>
                    </a:ext>
                  </a:extLst>
                </a:gridCol>
                <a:gridCol w="1796924">
                  <a:extLst>
                    <a:ext uri="{9D8B030D-6E8A-4147-A177-3AD203B41FA5}">
                      <a16:colId xmlns:a16="http://schemas.microsoft.com/office/drawing/2014/main" val="1706058950"/>
                    </a:ext>
                  </a:extLst>
                </a:gridCol>
                <a:gridCol w="1537650">
                  <a:extLst>
                    <a:ext uri="{9D8B030D-6E8A-4147-A177-3AD203B41FA5}">
                      <a16:colId xmlns:a16="http://schemas.microsoft.com/office/drawing/2014/main" val="2206256086"/>
                    </a:ext>
                  </a:extLst>
                </a:gridCol>
              </a:tblGrid>
              <a:tr h="563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Thèmes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Formateurs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de participants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3497620"/>
                  </a:ext>
                </a:extLst>
              </a:tr>
              <a:tr h="360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18/9/2021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Réalités sur l’immigration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Cercle de conversation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Dominique Turcotte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173166"/>
                  </a:ext>
                </a:extLst>
              </a:tr>
              <a:tr h="338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12/10/2021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Accompagnement scolaire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Atelierparental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Marie Thérèse Siriba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0760577"/>
                  </a:ext>
                </a:extLst>
              </a:tr>
              <a:tr h="3470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16/10/2021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Socialisation des parents de Regina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Picnique et jeux de dehors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Josiane Thadal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5662420"/>
                  </a:ext>
                </a:extLst>
              </a:tr>
              <a:tr h="465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23/10/2021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Dérapages Professionnels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Formation des Directions des CEPE et Garderies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Dominique Germain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077901"/>
                  </a:ext>
                </a:extLst>
              </a:tr>
              <a:tr h="4618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23/10/2021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Francisation dans un contexte multilingue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Formation des éducateurs(trices)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Rachelle Friesen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5036224"/>
                  </a:ext>
                </a:extLst>
              </a:tr>
              <a:tr h="3509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23/10/2021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Sensibilité Parentale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Atelier parental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Audrey-Ann Deneault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7511195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23/10/2021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Atelier artistique pour enfants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Animation des enfants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Malika Sellami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6046691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23/10/2021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 lâcher prise sans perdre</a:t>
                      </a:r>
                    </a:p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contrôle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Atelier parental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Emile Vincent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9162960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13/11/2021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Immigration Francophone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Activités avec les adolescents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Jeanne&amp;Sarah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6839364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4/12/2021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Raconte-moi ton histoire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Formation des animatrices des CAFES et Groupes de Jeux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Cynthia Alvès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8839562"/>
                  </a:ext>
                </a:extLst>
              </a:tr>
              <a:tr h="496759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5/12/2021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Pupusas Salvadoriens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Saine alimentation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Katie Mc Bride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316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92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E28C5A-F29E-CA92-1796-79470DCC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6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A8D6FC-D039-5D18-19D9-C2CB961585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7664" cy="681135"/>
          </a:xfrm>
          <a:prstGeom prst="rect">
            <a:avLst/>
          </a:prstGeom>
        </p:spPr>
      </p:pic>
      <p:pic>
        <p:nvPicPr>
          <p:cNvPr id="6" name="Image 5" descr="Une image contenant texte, personne, boutique&#10;&#10;Description générée automatiquement">
            <a:extLst>
              <a:ext uri="{FF2B5EF4-FFF2-40B4-BE49-F238E27FC236}">
                <a16:creationId xmlns:a16="http://schemas.microsoft.com/office/drawing/2014/main" id="{292E49D3-67CB-0D5A-89C9-587ECD1CB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0578" y="1151096"/>
            <a:ext cx="5588876" cy="41916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61AFD7-FC3F-595C-05AE-5F3B4C669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6447" y="667935"/>
            <a:ext cx="5343487" cy="4007615"/>
          </a:xfrm>
          <a:prstGeom prst="rect">
            <a:avLst/>
          </a:prstGeom>
        </p:spPr>
      </p:pic>
      <p:pic>
        <p:nvPicPr>
          <p:cNvPr id="10" name="Image 9" descr="Une image contenant personne, enfant, garçon, jouet&#10;&#10;Description générée automatiquement">
            <a:extLst>
              <a:ext uri="{FF2B5EF4-FFF2-40B4-BE49-F238E27FC236}">
                <a16:creationId xmlns:a16="http://schemas.microsoft.com/office/drawing/2014/main" id="{5527FCA4-3C4F-F057-6ABF-020837A54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532"/>
            <a:ext cx="3842602" cy="51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24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11C368-A1E9-425C-A45B-6F5F2CD8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4008" y="200293"/>
            <a:ext cx="8185211" cy="507751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fr-CA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Axe 1 : Services et activités (Suite)</a:t>
            </a:r>
            <a:endParaRPr lang="fr-CA" sz="2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9D72093E-8F02-43A8-8A31-628B8C04492B}"/>
              </a:ext>
            </a:extLst>
          </p:cNvPr>
          <p:cNvSpPr txBox="1">
            <a:spLocks/>
          </p:cNvSpPr>
          <p:nvPr/>
        </p:nvSpPr>
        <p:spPr>
          <a:xfrm>
            <a:off x="1442193" y="5344973"/>
            <a:ext cx="7726974" cy="624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b="1" dirty="0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B6B5B9-7E01-4B48-8771-83D74B23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7</a:t>
            </a:fld>
            <a:endParaRPr lang="fr-CA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100C5B29-50BB-4359-B109-0CE66C7D0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4794" y="714258"/>
            <a:ext cx="6878973" cy="417980"/>
          </a:xfrm>
        </p:spPr>
        <p:txBody>
          <a:bodyPr>
            <a:normAutofit/>
          </a:bodyPr>
          <a:lstStyle/>
          <a:p>
            <a:pPr algn="ctr"/>
            <a:r>
              <a:rPr lang="fr-FR" sz="1400" b="1" u="sng" kern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Programmation- Activités réalisées du 1</a:t>
            </a:r>
            <a:r>
              <a:rPr lang="fr-FR" sz="1400" b="1" u="sng" kern="14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1400" b="1" u="sng" kern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avril 2021 au 31 mars 2022</a:t>
            </a:r>
            <a:endParaRPr lang="fr-CA" sz="1400" u="sng" kern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C42D13-E2E1-D5EA-E472-E0632AF91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255291"/>
              </p:ext>
            </p:extLst>
          </p:nvPr>
        </p:nvGraphicFramePr>
        <p:xfrm>
          <a:off x="707789" y="1085842"/>
          <a:ext cx="10042017" cy="48146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50334">
                  <a:extLst>
                    <a:ext uri="{9D8B030D-6E8A-4147-A177-3AD203B41FA5}">
                      <a16:colId xmlns:a16="http://schemas.microsoft.com/office/drawing/2014/main" val="3382401333"/>
                    </a:ext>
                  </a:extLst>
                </a:gridCol>
                <a:gridCol w="2847916">
                  <a:extLst>
                    <a:ext uri="{9D8B030D-6E8A-4147-A177-3AD203B41FA5}">
                      <a16:colId xmlns:a16="http://schemas.microsoft.com/office/drawing/2014/main" val="4118881211"/>
                    </a:ext>
                  </a:extLst>
                </a:gridCol>
                <a:gridCol w="2517510">
                  <a:extLst>
                    <a:ext uri="{9D8B030D-6E8A-4147-A177-3AD203B41FA5}">
                      <a16:colId xmlns:a16="http://schemas.microsoft.com/office/drawing/2014/main" val="3714547436"/>
                    </a:ext>
                  </a:extLst>
                </a:gridCol>
                <a:gridCol w="2277651">
                  <a:extLst>
                    <a:ext uri="{9D8B030D-6E8A-4147-A177-3AD203B41FA5}">
                      <a16:colId xmlns:a16="http://schemas.microsoft.com/office/drawing/2014/main" val="1706058950"/>
                    </a:ext>
                  </a:extLst>
                </a:gridCol>
                <a:gridCol w="1148606">
                  <a:extLst>
                    <a:ext uri="{9D8B030D-6E8A-4147-A177-3AD203B41FA5}">
                      <a16:colId xmlns:a16="http://schemas.microsoft.com/office/drawing/2014/main" val="2206256086"/>
                    </a:ext>
                  </a:extLst>
                </a:gridCol>
              </a:tblGrid>
              <a:tr h="6176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Thèmes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Formateurs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de participants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3497620"/>
                  </a:ext>
                </a:extLst>
              </a:tr>
              <a:tr h="395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5/12/2021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couscous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Saine alimentation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Hajar Kaddouri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173166"/>
                  </a:ext>
                </a:extLst>
              </a:tr>
              <a:tr h="371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12/12/2021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Patinage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 Physique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Y.Plouffe/J.Simon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0760577"/>
                  </a:ext>
                </a:extLst>
              </a:tr>
              <a:tr h="3806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18/12/2021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Poulet D.G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Saine alimentation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Hermine Choualeu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5662420"/>
                  </a:ext>
                </a:extLst>
              </a:tr>
              <a:tr h="510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18/12/2021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Galettes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Saine alimentation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Chamis Mohamed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077901"/>
                  </a:ext>
                </a:extLst>
              </a:tr>
              <a:tr h="5066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18/12/2021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Samboussa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Saine alimentation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Leonnie Kabole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5036224"/>
                  </a:ext>
                </a:extLst>
              </a:tr>
              <a:tr h="384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26/2/2022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Patinage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 Physique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Malak Ouaaziz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7511195"/>
                  </a:ext>
                </a:extLst>
              </a:tr>
              <a:tr h="385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26/2/2022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Patinage/Hockey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 Physique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Y.Plouffe/J.Simon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6046691"/>
                  </a:ext>
                </a:extLst>
              </a:tr>
              <a:tr h="385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5/3/2022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patinage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 Physique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Daneka Dickson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9162960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22/3/2022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Réalités de l’immigration &amp;Intégration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Cercle de conversation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Jeannine Dhesie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6839364"/>
                  </a:ext>
                </a:extLst>
              </a:tr>
              <a:tr h="385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26/3/2022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Franco-Beignets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Atelier parental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Berthe Lignon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8839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89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9468" cy="109056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41E90F1-C5DE-4BE0-83F4-56F4616422F9}"/>
              </a:ext>
            </a:extLst>
          </p:cNvPr>
          <p:cNvSpPr txBox="1">
            <a:spLocks/>
          </p:cNvSpPr>
          <p:nvPr/>
        </p:nvSpPr>
        <p:spPr>
          <a:xfrm>
            <a:off x="537142" y="1043567"/>
            <a:ext cx="9969623" cy="499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15000"/>
              </a:lnSpc>
            </a:pPr>
            <a:endParaRPr lang="fr-CA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8CA2432-3C22-4D5C-8566-048F4F489425}"/>
              </a:ext>
            </a:extLst>
          </p:cNvPr>
          <p:cNvSpPr txBox="1">
            <a:spLocks/>
          </p:cNvSpPr>
          <p:nvPr/>
        </p:nvSpPr>
        <p:spPr>
          <a:xfrm>
            <a:off x="1779355" y="1915114"/>
            <a:ext cx="6778813" cy="428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endParaRPr lang="fr-CA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00F0E6-6258-485E-AC54-D3EB36E0F0E4}"/>
              </a:ext>
            </a:extLst>
          </p:cNvPr>
          <p:cNvSpPr txBox="1"/>
          <p:nvPr/>
        </p:nvSpPr>
        <p:spPr>
          <a:xfrm>
            <a:off x="2447365" y="259663"/>
            <a:ext cx="5732929" cy="618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lvl="0" indent="-342900" algn="just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"/>
              <a:defRPr sz="240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63EA2A-B6AC-4D70-A401-E6D50991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8</a:t>
            </a:fld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B492DD-9EE8-3280-4A07-A542AB2CFEE0}"/>
              </a:ext>
            </a:extLst>
          </p:cNvPr>
          <p:cNvSpPr txBox="1"/>
          <p:nvPr/>
        </p:nvSpPr>
        <p:spPr>
          <a:xfrm>
            <a:off x="2119952" y="259663"/>
            <a:ext cx="7751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kern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Finalisation du projet de la stratégie de recrutement et appui en formation en petite enfance 2020-2022 (ACUFC)</a:t>
            </a:r>
            <a:endParaRPr lang="fr-CA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4C51F98-B287-DB89-BBD9-4864BCEC9369}"/>
              </a:ext>
            </a:extLst>
          </p:cNvPr>
          <p:cNvSpPr txBox="1">
            <a:spLocks/>
          </p:cNvSpPr>
          <p:nvPr/>
        </p:nvSpPr>
        <p:spPr>
          <a:xfrm>
            <a:off x="865944" y="1343571"/>
            <a:ext cx="9133315" cy="4532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tx1"/>
                </a:solidFill>
              </a:rPr>
              <a:t>Livraison du projet avec des résultats satisfaisants malgré la Covid-19, à savoir l'appui à la formation initiale de 21 éducatrices à la petite enfance à l'échelle de la province.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tx1"/>
                </a:solidFill>
              </a:rPr>
              <a:t>88 participants.es à 7 ateliers de formation continue pour les gestionnaires des services de garde et les intervenants à la petite enfance.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tx1"/>
                </a:solidFill>
              </a:rPr>
              <a:t>Deux campagnes de valorisation des carrières en petite enfance (réseaux sociaux, l'Eau Vive et Radio-Canada) 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tx1"/>
                </a:solidFill>
              </a:rPr>
              <a:t>Production d'un guide en Français sur les carrières en petite enfance en Saskatchewan </a:t>
            </a:r>
            <a:r>
              <a:rPr lang="fr-FR" sz="2200" dirty="0">
                <a:solidFill>
                  <a:schemeClr val="tx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https://view.genial.ly/609ebc1352822f0d65bbcccd</a:t>
            </a:r>
            <a:endParaRPr lang="fr-FR" sz="2200" dirty="0">
              <a:solidFill>
                <a:schemeClr val="tx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07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066FB9-E35B-4F3A-92B4-CAF1CE2BBC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7664" cy="68113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B8FCA989-DA04-4263-8A35-63C03435C67E}"/>
              </a:ext>
            </a:extLst>
          </p:cNvPr>
          <p:cNvSpPr txBox="1">
            <a:spLocks/>
          </p:cNvSpPr>
          <p:nvPr/>
        </p:nvSpPr>
        <p:spPr>
          <a:xfrm>
            <a:off x="140770" y="6391154"/>
            <a:ext cx="2157305" cy="307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971800" algn="ctr"/>
                <a:tab pos="5943600" algn="r"/>
              </a:tabLst>
            </a:pPr>
            <a:r>
              <a:rPr lang="fr-CA" sz="1200" u="sng" kern="14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www.parentsfransaskois.ca</a:t>
            </a:r>
            <a:endParaRPr lang="fr-CA" sz="1200" kern="14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5BAB541-DB9A-4F9E-A9A8-26166AB332B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610" y="6294365"/>
            <a:ext cx="709044" cy="363342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0CA5B1F-3DED-4046-B63B-BD6E36978E08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</a:blip>
          <a:srcRect r="4929"/>
          <a:stretch>
            <a:fillRect/>
          </a:stretch>
        </p:blipFill>
        <p:spPr>
          <a:xfrm>
            <a:off x="5011344" y="6294365"/>
            <a:ext cx="709044" cy="315021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7581CE0C-103C-483E-8B36-AB3FABDF448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17720" y="6314457"/>
            <a:ext cx="1085164" cy="34324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E10C61-D835-4FA0-953E-871305D6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B385B-5C59-4A84-9F60-79DE4A930DC2}" type="slidenum">
              <a:rPr lang="fr-CA" smtClean="0"/>
              <a:t>9</a:t>
            </a:fld>
            <a:endParaRPr lang="fr-CA"/>
          </a:p>
        </p:txBody>
      </p:sp>
      <p:pic>
        <p:nvPicPr>
          <p:cNvPr id="11" name="Image 10" descr="Une image contenant intérieur, plancher, mur, personne&#10;&#10;Description générée automatiquement">
            <a:extLst>
              <a:ext uri="{FF2B5EF4-FFF2-40B4-BE49-F238E27FC236}">
                <a16:creationId xmlns:a16="http://schemas.microsoft.com/office/drawing/2014/main" id="{7C2ED268-A48C-4A5E-8EB0-98044762E720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36" y="0"/>
            <a:ext cx="4720674" cy="354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9344B3F-892B-46E9-AA7C-6A517DA683F6" descr="Une image contenant texte, plancher, intérieur, debout&#10;&#10;Description générée automatiquement">
            <a:extLst>
              <a:ext uri="{FF2B5EF4-FFF2-40B4-BE49-F238E27FC236}">
                <a16:creationId xmlns:a16="http://schemas.microsoft.com/office/drawing/2014/main" id="{663D8D9E-B517-4EA7-BB8B-2974EC730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136"/>
            <a:ext cx="3316256" cy="248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7F180621-1979-4451-88E9-BD82E3405F13" descr="Une image contenant extérieur, ciel, terrain&#10;&#10;Description générée automatiquement">
            <a:extLst>
              <a:ext uri="{FF2B5EF4-FFF2-40B4-BE49-F238E27FC236}">
                <a16:creationId xmlns:a16="http://schemas.microsoft.com/office/drawing/2014/main" id="{95495E72-EE1D-418C-81D4-98EA6A427827}"/>
              </a:ext>
            </a:extLst>
          </p:cNvPr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8301"/>
            <a:ext cx="3895072" cy="2921304"/>
          </a:xfrm>
          <a:prstGeom prst="rect">
            <a:avLst/>
          </a:prstGeom>
          <a:noFill/>
        </p:spPr>
      </p:pic>
      <p:pic>
        <p:nvPicPr>
          <p:cNvPr id="15" name="520CA110-F662-4A38-8619-BB7BA42C4283" descr="Une image contenant ciel, neige, extérieur, nature&#10;&#10;Description générée automatiquement">
            <a:extLst>
              <a:ext uri="{FF2B5EF4-FFF2-40B4-BE49-F238E27FC236}">
                <a16:creationId xmlns:a16="http://schemas.microsoft.com/office/drawing/2014/main" id="{7F2DC892-D1C1-4DD5-9936-3409D4C60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89" y="9475"/>
            <a:ext cx="4210110" cy="299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805C39ED-DD6A-4B74-A003-9BB6FACB15CC" descr="Une image contenant intérieur, plafond, mur, pièce&#10;&#10;Description générée automatiquement">
            <a:extLst>
              <a:ext uri="{FF2B5EF4-FFF2-40B4-BE49-F238E27FC236}">
                <a16:creationId xmlns:a16="http://schemas.microsoft.com/office/drawing/2014/main" id="{8B16B739-4543-4E10-B14F-233C0108587C}"/>
              </a:ext>
            </a:extLst>
          </p:cNvPr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42" y="3000454"/>
            <a:ext cx="4406411" cy="3304809"/>
          </a:xfrm>
          <a:prstGeom prst="rect">
            <a:avLst/>
          </a:prstGeom>
          <a:noFill/>
        </p:spPr>
      </p:pic>
      <p:pic>
        <p:nvPicPr>
          <p:cNvPr id="17" name="Image 16" descr="Une image contenant mur&#10;&#10;Description générée automatiquement">
            <a:extLst>
              <a:ext uri="{FF2B5EF4-FFF2-40B4-BE49-F238E27FC236}">
                <a16:creationId xmlns:a16="http://schemas.microsoft.com/office/drawing/2014/main" id="{64707041-B4CC-4C44-A4B5-C830321603D3}"/>
              </a:ext>
            </a:extLst>
          </p:cNvPr>
          <p:cNvPicPr>
            <a:picLocks noChangeAspect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71" y="3374766"/>
            <a:ext cx="3895071" cy="29213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08C1FA1-05C6-4C52-6B45-ADA3E6F8FCBC}"/>
              </a:ext>
            </a:extLst>
          </p:cNvPr>
          <p:cNvSpPr txBox="1"/>
          <p:nvPr/>
        </p:nvSpPr>
        <p:spPr>
          <a:xfrm>
            <a:off x="1268083" y="53192"/>
            <a:ext cx="1988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FF0000"/>
                </a:solidFill>
              </a:rPr>
              <a:t>Centre éducatif Shasha - Construction</a:t>
            </a:r>
          </a:p>
        </p:txBody>
      </p:sp>
    </p:spTree>
    <p:extLst>
      <p:ext uri="{BB962C8B-B14F-4D97-AF65-F5344CB8AC3E}">
        <p14:creationId xmlns:p14="http://schemas.microsoft.com/office/powerpoint/2010/main" val="381520085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1269</TotalTime>
  <Words>1306</Words>
  <Application>Microsoft Office PowerPoint</Application>
  <PresentationFormat>Grand écran</PresentationFormat>
  <Paragraphs>254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Times New Roman</vt:lpstr>
      <vt:lpstr>Trebuchet MS</vt:lpstr>
      <vt:lpstr>Wingdings</vt:lpstr>
      <vt:lpstr>Wingdings 3</vt:lpstr>
      <vt:lpstr>Facette</vt:lpstr>
      <vt:lpstr>Rapport de la direction générale Assemblé Générale Annuelle 22 octobre 2022</vt:lpstr>
      <vt:lpstr>Rapport de direction</vt:lpstr>
      <vt:lpstr>Axe 1 : Services et activités</vt:lpstr>
      <vt:lpstr>Présentation PowerPoint</vt:lpstr>
      <vt:lpstr>Axe 1 : Services et activités (Suite)</vt:lpstr>
      <vt:lpstr>Présentation PowerPoint</vt:lpstr>
      <vt:lpstr>Axe 1 : Services et activités (Suite)</vt:lpstr>
      <vt:lpstr>Présentation PowerPoint</vt:lpstr>
      <vt:lpstr>Présentation PowerPoint</vt:lpstr>
      <vt:lpstr>Présentation PowerPoint</vt:lpstr>
      <vt:lpstr>Axe 2 : Communication et promotion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aux bailleurs de fonds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de direction AGA 24 octobre 2020</dc:title>
  <dc:creator>Abdallah Oumalek</dc:creator>
  <cp:lastModifiedBy>Abdallah Oumalek</cp:lastModifiedBy>
  <cp:revision>38</cp:revision>
  <cp:lastPrinted>2022-10-22T14:59:12Z</cp:lastPrinted>
  <dcterms:created xsi:type="dcterms:W3CDTF">2020-10-24T01:47:48Z</dcterms:created>
  <dcterms:modified xsi:type="dcterms:W3CDTF">2022-10-22T15:00:03Z</dcterms:modified>
</cp:coreProperties>
</file>